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81" r:id="rId2"/>
    <p:sldId id="1086" r:id="rId3"/>
    <p:sldId id="1076" r:id="rId4"/>
    <p:sldId id="1080" r:id="rId5"/>
    <p:sldId id="461" r:id="rId6"/>
    <p:sldId id="1081" r:id="rId7"/>
    <p:sldId id="1082" r:id="rId8"/>
    <p:sldId id="1084" r:id="rId9"/>
    <p:sldId id="1085" r:id="rId10"/>
    <p:sldId id="454" r:id="rId11"/>
    <p:sldId id="1078" r:id="rId12"/>
    <p:sldId id="1083" r:id="rId13"/>
    <p:sldId id="260" r:id="rId14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31"/>
    <a:srgbClr val="FFCC66"/>
    <a:srgbClr val="008637"/>
    <a:srgbClr val="0F5D9B"/>
    <a:srgbClr val="0D3E65"/>
    <a:srgbClr val="EAEAEA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1" autoAdjust="0"/>
    <p:restoredTop sz="94660"/>
  </p:normalViewPr>
  <p:slideViewPr>
    <p:cSldViewPr showGuides="1">
      <p:cViewPr varScale="1">
        <p:scale>
          <a:sx n="99" d="100"/>
          <a:sy n="99" d="100"/>
        </p:scale>
        <p:origin x="-86" y="-110"/>
      </p:cViewPr>
      <p:guideLst>
        <p:guide orient="horz" pos="3083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0CD3A821-0B35-4055-899E-E5A20DFE5291}" type="presOf" srcId="{3C884965-392D-4968-B3B8-8017ACFC185A}" destId="{18E753B9-2AEE-41E9-A63E-E7FDD6B2EB7A}" srcOrd="1" destOrd="0" presId="urn:microsoft.com/office/officeart/2009/layout/ReverseList"/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16FE85F4-7171-435A-9CA6-760680B0B7BA}" type="presOf" srcId="{DC486853-53E5-456C-B0C6-906684654E81}" destId="{5E8D787B-D7F0-4493-9700-D509D1C5447B}" srcOrd="0" destOrd="0" presId="urn:microsoft.com/office/officeart/2009/layout/ReverseList"/>
    <dgm:cxn modelId="{4319B2FB-61DF-43D7-BE3C-6C5FCE3F7E7D}" type="presOf" srcId="{6778B6F6-7AD1-4915-AFCF-CB35CE2565A7}" destId="{363D1222-8CCD-4078-940A-6DA3C6C348DA}" srcOrd="0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9D1E47CB-3600-43BF-8A94-0325133C5005}" type="presOf" srcId="{3C884965-392D-4968-B3B8-8017ACFC185A}" destId="{79112907-CDD6-4471-8594-2BF79504EFFC}" srcOrd="0" destOrd="0" presId="urn:microsoft.com/office/officeart/2009/layout/ReverseList"/>
    <dgm:cxn modelId="{1549E36A-851E-45E6-AA23-FDD615EAAA4B}" type="presOf" srcId="{DC486853-53E5-456C-B0C6-906684654E81}" destId="{2C2D532D-72CF-472B-ADA5-1ECF9633C0C4}" srcOrd="1" destOrd="0" presId="urn:microsoft.com/office/officeart/2009/layout/ReverseList"/>
    <dgm:cxn modelId="{B35551CD-269D-4DC4-B8A4-7127E698E8D2}" type="presParOf" srcId="{363D1222-8CCD-4078-940A-6DA3C6C348DA}" destId="{5E8D787B-D7F0-4493-9700-D509D1C5447B}" srcOrd="0" destOrd="0" presId="urn:microsoft.com/office/officeart/2009/layout/ReverseList"/>
    <dgm:cxn modelId="{49AED84F-B5DE-42A7-837D-8E422F763353}" type="presParOf" srcId="{363D1222-8CCD-4078-940A-6DA3C6C348DA}" destId="{2C2D532D-72CF-472B-ADA5-1ECF9633C0C4}" srcOrd="1" destOrd="0" presId="urn:microsoft.com/office/officeart/2009/layout/ReverseList"/>
    <dgm:cxn modelId="{A809D0FF-5512-4BDB-85EC-E48839D2D8B8}" type="presParOf" srcId="{363D1222-8CCD-4078-940A-6DA3C6C348DA}" destId="{79112907-CDD6-4471-8594-2BF79504EFFC}" srcOrd="2" destOrd="0" presId="urn:microsoft.com/office/officeart/2009/layout/ReverseList"/>
    <dgm:cxn modelId="{0B89D225-B6E3-40D7-BA46-51499F41CD25}" type="presParOf" srcId="{363D1222-8CCD-4078-940A-6DA3C6C348DA}" destId="{18E753B9-2AEE-41E9-A63E-E7FDD6B2EB7A}" srcOrd="3" destOrd="0" presId="urn:microsoft.com/office/officeart/2009/layout/ReverseList"/>
    <dgm:cxn modelId="{95487235-0066-46A7-8B6D-C5398524721F}" type="presParOf" srcId="{363D1222-8CCD-4078-940A-6DA3C6C348DA}" destId="{7CD88C1F-111B-474F-BC77-EE831A87EA9D}" srcOrd="4" destOrd="0" presId="urn:microsoft.com/office/officeart/2009/layout/ReverseList"/>
    <dgm:cxn modelId="{349ED874-53C9-4E06-9BEF-386496F34138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988098" y="1055869"/>
          <a:ext cx="2235823" cy="1366325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69850" rIns="62865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Результаты учебной деятельности: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Даты и темы занятий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Домашние задания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Оценки и неявки и т.д.</a:t>
          </a:r>
        </a:p>
      </dsp:txBody>
      <dsp:txXfrm rot="5400000">
        <a:off x="1489557" y="687830"/>
        <a:ext cx="1299615" cy="2102403"/>
      </dsp:txXfrm>
    </dsp:sp>
    <dsp:sp modelId="{18E753B9-2AEE-41E9-A63E-E7FDD6B2EB7A}">
      <dsp:nvSpPr>
        <dsp:cNvPr id="0" name=""/>
        <dsp:cNvSpPr/>
      </dsp:nvSpPr>
      <dsp:spPr>
        <a:xfrm rot="5400000">
          <a:off x="2416465" y="1055869"/>
          <a:ext cx="2235823" cy="136632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9850" rIns="41910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Данные об организации учебного процесса: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Списки пользователей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Кураторство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Учебные периоды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Журнальные страницы и т.д.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851214" y="687830"/>
        <a:ext cx="1299615" cy="2102403"/>
      </dsp:txXfrm>
    </dsp:sp>
    <dsp:sp modelId="{7CD88C1F-111B-474F-BC77-EE831A87EA9D}">
      <dsp:nvSpPr>
        <dsp:cNvPr id="0" name=""/>
        <dsp:cNvSpPr/>
      </dsp:nvSpPr>
      <dsp:spPr>
        <a:xfrm>
          <a:off x="2105870" y="0"/>
          <a:ext cx="1428367" cy="1428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105870" y="2049418"/>
          <a:ext cx="1428367" cy="1428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1932D2D-6019-45A9-A86E-EB502D8FE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6B000C-55D0-45D4-B406-5B55D48229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75DF70-C9D4-4A26-8FF8-43216408ACCA}" type="datetimeFigureOut">
              <a:rPr lang="ru-RU"/>
              <a:pPr>
                <a:defRPr/>
              </a:pPr>
              <a:t>29.12.2021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CB1DD5D6-3EB5-4BDD-BA13-B4D992AF76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12D797E8-3088-454F-A8B4-06B5C173E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92B312-CBAB-4788-8CC5-5F8A5CBD2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A2E849-BD6E-4484-9F11-F94C07107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EDE70A-98C9-4EC7-9288-10CE4903A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1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08FCC927-2C7A-4FA6-840A-EEEEFDD5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D4483890-6D5F-4756-B3F9-30EC2728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E4EFA17C-72F6-4924-B0F0-F56CBE859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AC68C-A2AD-4BF7-A563-34CB4B12D5D3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Подключиться к системе очень просто – достаточно подать заявку через сайт, </a:t>
            </a:r>
            <a:r>
              <a:rPr lang="en-US" dirty="0" err="1"/>
              <a:t>qr</a:t>
            </a:r>
            <a:r>
              <a:rPr lang="ru-RU" dirty="0"/>
              <a:t>-код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8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знаем, что одним из барьеров на пути использования современных цифровых решений в школах является невысокая цифровая грамотность педагогов. Все желающие исправить эту ситуацию могут пройти обучение на курсах фирмы 1С с выдачей удостоверения о повышении квалификации установленного образца.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xmlns="" id="{A9B79F1D-2B79-47B8-B52C-ADC5663ED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xmlns="" id="{7539BD4E-F653-47CB-836D-E0B0135B4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xmlns="" id="{3424551F-1D9F-472B-9488-9303C3C2F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143826-A43B-486B-BEAC-B5FAC6CBB8F8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xmlns="" id="{912AC7DC-EEC9-440F-A37C-B1CF5DD02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Layer 2">
            <a:extLst>
              <a:ext uri="{FF2B5EF4-FFF2-40B4-BE49-F238E27FC236}">
                <a16:creationId xmlns:a16="http://schemas.microsoft.com/office/drawing/2014/main" xmlns="" id="{6F2BF727-4B78-4DA2-9F91-BA63CD642869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401DCAA-C858-4FD9-B59B-D4BF2A0B67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r>
              <a:rPr lang="en-US" altLang="ru-RU" sz="1000" b="1" dirty="0">
                <a:solidFill>
                  <a:schemeClr val="bg1"/>
                </a:solidFill>
              </a:rPr>
              <a:t/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CCEA990-0A83-4C53-96FF-5F0FA36E79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968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92275" y="4660900"/>
            <a:ext cx="6624638" cy="123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5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92275" y="4660900"/>
            <a:ext cx="6624638" cy="123111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xmlns="" id="{60E76A8F-0CD1-4994-BF8A-24DB12841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4FB0A44-93C2-4DF1-9981-D01D1E005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xmlns="" id="{67AC3213-D295-4C8B-92CB-893A851C2220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7BB8F1-F69E-4B5A-A00E-D19ACFF65D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r>
              <a:rPr lang="en-US" altLang="ru-RU" sz="1000" b="1" dirty="0">
                <a:solidFill>
                  <a:schemeClr val="bg1"/>
                </a:solidFill>
              </a:rPr>
              <a:t/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2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xmlns="" id="{BE195928-DF11-498D-BC18-B0B22898F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9318BF3-84F8-4FF7-9E10-F588513EAF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xmlns="" id="{ABC95359-F6A2-43C8-BBB3-7500441CF7AA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2336092-419A-4261-A5ED-C566C4C246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r>
              <a:rPr lang="en-US" altLang="ru-RU" sz="1000" b="1" dirty="0">
                <a:solidFill>
                  <a:schemeClr val="bg1"/>
                </a:solidFill>
              </a:rPr>
              <a:t/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965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xmlns="" id="{BFDF657A-7441-4BBC-85C7-6EB1C8C5A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ADA0622-B7CB-4FFF-8185-0167ED1FF9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250" y="280988"/>
            <a:ext cx="64087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xmlns="" id="{F8281933-DA95-406E-A539-2DB853BE076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3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F2D86E-F8F4-4C26-9CAD-43DB576E30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r>
              <a:rPr lang="en-US" altLang="ru-RU" sz="1000" b="1" dirty="0">
                <a:solidFill>
                  <a:schemeClr val="bg1"/>
                </a:solidFill>
              </a:rPr>
              <a:t/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49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330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5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06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385C8A13-09D8-43A4-B124-705F786304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Layer 2">
            <a:extLst>
              <a:ext uri="{FF2B5EF4-FFF2-40B4-BE49-F238E27FC236}">
                <a16:creationId xmlns:a16="http://schemas.microsoft.com/office/drawing/2014/main" xmlns="" id="{522FC3AA-5ECB-4BEE-B008-55E01D5195A7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2750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rgbClr val="005531"/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252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583DB7D-FE9D-4642-AFA2-B002EE602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7" name="Picture 16" descr="Layer 2">
            <a:extLst>
              <a:ext uri="{FF2B5EF4-FFF2-40B4-BE49-F238E27FC236}">
                <a16:creationId xmlns:a16="http://schemas.microsoft.com/office/drawing/2014/main" xmlns="" id="{0B8E0B43-3980-4BA2-A33D-94278B603CFA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825"/>
            <a:ext cx="11414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>
            <a:extLst>
              <a:ext uri="{FF2B5EF4-FFF2-40B4-BE49-F238E27FC236}">
                <a16:creationId xmlns:a16="http://schemas.microsoft.com/office/drawing/2014/main" xmlns="" id="{2D74D354-B383-4073-AB2E-E3ADB60B1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xmlns="" id="{93E1881F-4DB9-46DE-AF9A-49D1C02001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1-2 февраля 2022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xmlns="" id="{856090B5-B25F-4038-AFA5-0555659913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xmlns="" id="{80E1AD6B-BB3D-4C47-930D-65C6058410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008637"/>
                </a:solidFill>
              </a:defRPr>
            </a:lvl1pPr>
          </a:lstStyle>
          <a:p>
            <a:fld id="{EE5AB5A7-B800-4FF1-93C6-0B351CF958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xmlns="" id="{6B7DF62A-9D48-4F3A-AA82-A61F79A622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00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1" r:id="rId9"/>
    <p:sldLayoutId id="2147483792" r:id="rId10"/>
    <p:sldLayoutId id="214748379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0055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00863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hyperlink" Target="http://publication.pravo.gov.ru/Document/View/00012021041300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publication.pravo.gov.ru/Document/View/0001202102040027" TargetMode="External"/><Relationship Id="rId5" Type="http://schemas.openxmlformats.org/officeDocument/2006/relationships/hyperlink" Target="http://publication.pravo.gov.ru/Document/View/0001201607050036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brazovanie.1c.ru/education/" TargetMode="External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>
            <a:extLst>
              <a:ext uri="{FF2B5EF4-FFF2-40B4-BE49-F238E27FC236}">
                <a16:creationId xmlns:a16="http://schemas.microsoft.com/office/drawing/2014/main" xmlns="" id="{EF11A60B-02F9-4FE0-9D27-E4C8BFA68B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5845" y="1756886"/>
            <a:ext cx="7488882" cy="738664"/>
          </a:xfrm>
        </p:spPr>
        <p:txBody>
          <a:bodyPr/>
          <a:lstStyle/>
          <a:p>
            <a:pPr eaLnBrk="1" hangingPunct="1"/>
            <a:r>
              <a:rPr lang="ru-RU" altLang="ru-RU" dirty="0"/>
              <a:t>Облачная система «1С:Образования» для организации учебного процесса в колледже</a:t>
            </a:r>
          </a:p>
        </p:txBody>
      </p:sp>
      <p:sp>
        <p:nvSpPr>
          <p:cNvPr id="13315" name="Подзаголовок 5">
            <a:extLst>
              <a:ext uri="{FF2B5EF4-FFF2-40B4-BE49-F238E27FC236}">
                <a16:creationId xmlns:a16="http://schemas.microsoft.com/office/drawing/2014/main" xmlns="" id="{937ACBD9-B03F-4565-AE8F-544EAEEDAF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701925"/>
            <a:ext cx="7029450" cy="1243013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Чернецкая</a:t>
            </a:r>
            <a:r>
              <a:rPr lang="ru-RU" altLang="ru-RU" b="1" dirty="0"/>
              <a:t> Татьяна Александровна</a:t>
            </a:r>
          </a:p>
        </p:txBody>
      </p:sp>
      <p:sp>
        <p:nvSpPr>
          <p:cNvPr id="13316" name="Подзаголовок 5">
            <a:extLst>
              <a:ext uri="{FF2B5EF4-FFF2-40B4-BE49-F238E27FC236}">
                <a16:creationId xmlns:a16="http://schemas.microsoft.com/office/drawing/2014/main" xmlns="" id="{BA78EB79-320F-4954-9F38-37E577735C6B}"/>
              </a:ext>
            </a:extLst>
          </p:cNvPr>
          <p:cNvSpPr txBox="1">
            <a:spLocks/>
          </p:cNvSpPr>
          <p:nvPr/>
        </p:nvSpPr>
        <p:spPr bwMode="auto">
          <a:xfrm>
            <a:off x="971550" y="3292475"/>
            <a:ext cx="7029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Ведущий методист, </a:t>
            </a:r>
            <a:r>
              <a:rPr lang="ru-RU" altLang="ru-RU" sz="1600" dirty="0" err="1"/>
              <a:t>к.п.н</a:t>
            </a:r>
            <a:r>
              <a:rPr lang="ru-RU" altLang="ru-RU" sz="1600" dirty="0"/>
              <a:t>., 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D21EA0A-2806-419F-A9CA-FD0D70AB2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55337"/>
            <a:ext cx="7200900" cy="738664"/>
          </a:xfrm>
        </p:spPr>
        <p:txBody>
          <a:bodyPr/>
          <a:lstStyle/>
          <a:p>
            <a:r>
              <a:rPr lang="ru-RU" altLang="ru-RU">
                <a:latin typeface="Futura PT Demi" pitchFamily="34" charset="-52"/>
              </a:rPr>
              <a:t>Плюсы системы «1С:Образование»: </a:t>
            </a:r>
            <a:br>
              <a:rPr lang="ru-RU" altLang="ru-RU">
                <a:latin typeface="Futura PT Demi" pitchFamily="34" charset="-52"/>
              </a:rPr>
            </a:br>
            <a:r>
              <a:rPr lang="ru-RU" altLang="ru-RU">
                <a:latin typeface="Futura PT Demi" pitchFamily="34" charset="-52"/>
              </a:rPr>
              <a:t>мнение пользователей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xmlns="" id="{1A4B3913-6236-4FF6-8DEA-F327EEE43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438" y="1060376"/>
            <a:ext cx="6462713" cy="237648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нужно дополнительное оборудование, простота использования, работа на любых устройствах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поддержка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Богатый функционал электронного журнала, позволяющий автоматизировать многие рутинные действия преподавателя и снизить трудозатраты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Подробные отчеты для администрации: контроль за деятельностью студентов и преподавателей в ходе дистанционных занятий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и учет специфики учебной дисциплины при создании структурированных интерактивных учебных курсов для разных целевых аудиторий (по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спецдисциплинам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междисциплинарным и повышения квалификации) 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400" dirty="0"/>
              <a:t>Н</a:t>
            </a:r>
            <a:r>
              <a:rPr lang="ru-RU" sz="1400" dirty="0" smtClean="0"/>
              <a:t>евысокая </a:t>
            </a:r>
            <a:r>
              <a:rPr lang="ru-RU" sz="1400" dirty="0"/>
              <a:t>стоимость годовой подписки на </a:t>
            </a:r>
            <a:r>
              <a:rPr lang="ru-RU" sz="1400" dirty="0" smtClean="0"/>
              <a:t>без </a:t>
            </a:r>
            <a:r>
              <a:rPr lang="ru-RU" sz="1400" dirty="0"/>
              <a:t>ограничения количества пользователей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</p:txBody>
      </p:sp>
      <p:pic>
        <p:nvPicPr>
          <p:cNvPr id="12292" name="Рисунок 4">
            <a:extLst>
              <a:ext uri="{FF2B5EF4-FFF2-40B4-BE49-F238E27FC236}">
                <a16:creationId xmlns:a16="http://schemas.microsoft.com/office/drawing/2014/main" xmlns="" id="{08428589-BA40-4211-9B56-530037FA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83159"/>
            <a:ext cx="180141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xmlns="" id="{1BEA8C53-2EEC-46FC-83DB-D2F65DC5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61" y="3004592"/>
            <a:ext cx="1822847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3662951-BC00-4AA8-8536-B915ACF5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0468AC98-9650-4E74-A55D-910698C3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130" y="1492424"/>
            <a:ext cx="5583013" cy="2863249"/>
          </a:xfrm>
        </p:spPr>
        <p:txBody>
          <a:bodyPr>
            <a:normAutofit fontScale="92500"/>
          </a:bodyPr>
          <a:lstStyle/>
          <a:p>
            <a:r>
              <a:rPr lang="ru-RU" sz="1799" dirty="0"/>
              <a:t>Заполните анкету на сайте </a:t>
            </a:r>
            <a:r>
              <a:rPr lang="en-US" sz="17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https://obrazovanie.1c.ru/</a:t>
            </a:r>
            <a:endParaRPr lang="ru-RU" sz="1799" dirty="0">
              <a:solidFill>
                <a:srgbClr val="0D3E65"/>
              </a:solidFill>
            </a:endParaRPr>
          </a:p>
          <a:p>
            <a:r>
              <a:rPr lang="ru-RU" sz="17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17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1799" dirty="0">
                <a:solidFill>
                  <a:srgbClr val="008637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1799" dirty="0">
                <a:solidFill>
                  <a:srgbClr val="008637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17174"/>
            <a:ext cx="6192688" cy="615363"/>
          </a:xfrm>
        </p:spPr>
        <p:txBody>
          <a:bodyPr>
            <a:noAutofit/>
          </a:bodyPr>
          <a:lstStyle/>
          <a:p>
            <a:r>
              <a:rPr lang="ru-RU" altLang="ru-RU" dirty="0"/>
              <a:t>Как подключиться к системе «1С:Образование» 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8099925" y="4741195"/>
            <a:ext cx="76493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000" b="1">
                <a:solidFill>
                  <a:srgbClr val="0D3E65"/>
                </a:solidFill>
              </a:rPr>
              <a:pPr algn="r"/>
              <a:t>11</a:t>
            </a:fld>
            <a:endParaRPr lang="ru-RU" altLang="ru-RU" sz="1000" b="1">
              <a:solidFill>
                <a:srgbClr val="0D3E65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8A233A6-3196-45B7-A0AC-A0A21E68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F65EA97C-E409-4B40-BB7B-9A98112C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96757BFC-15EF-40B6-89AB-BB23BD917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2464"/>
            <a:ext cx="2856504" cy="154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04592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49798"/>
            <a:ext cx="4608512" cy="8108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132384"/>
            <a:ext cx="4752528" cy="3096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100" kern="0" dirty="0">
                <a:solidFill>
                  <a:srgbClr val="005531"/>
                </a:solidFill>
              </a:rPr>
              <a:t>Новый курс повышения квалификации в Учебном центре № 1 фирмы «1С»</a:t>
            </a:r>
            <a:endParaRPr lang="ru-RU" dirty="0">
              <a:solidFill>
                <a:srgbClr val="005531"/>
              </a:solidFill>
            </a:endParaRPr>
          </a:p>
          <a:p>
            <a:pPr>
              <a:defRPr/>
            </a:pPr>
            <a:r>
              <a:rPr lang="ru-RU" sz="1600" dirty="0"/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sz="1600" dirty="0"/>
              <a:t>Доступ к материалам курса в течение 90 дней</a:t>
            </a:r>
          </a:p>
          <a:p>
            <a:pPr>
              <a:defRPr/>
            </a:pPr>
            <a:r>
              <a:rPr lang="ru-RU" sz="1600" dirty="0"/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sz="1600" dirty="0"/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sz="1600" dirty="0"/>
              <a:t>Удостоверение о повышении квалификации в объеме 36 </a:t>
            </a:r>
            <a:r>
              <a:rPr lang="ru-RU" sz="1600" dirty="0" err="1"/>
              <a:t>ак</a:t>
            </a:r>
            <a:r>
              <a:rPr lang="ru-RU" sz="1600" dirty="0"/>
              <a:t>. часов установленного образца</a:t>
            </a:r>
          </a:p>
          <a:p>
            <a:pPr>
              <a:defRPr/>
            </a:pPr>
            <a:endParaRPr lang="ru-RU" kern="1200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291E4F7-F2EB-4F86-AB17-4EDA397A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70A6C768-1422-4AA3-851D-CBD3A480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0546FB21-A138-4A9E-9006-21CE2008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pic>
        <p:nvPicPr>
          <p:cNvPr id="1026" name="Picture 2" descr="Курс_ЦО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472"/>
            <a:ext cx="3962883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xmlns="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59" y="2932584"/>
            <a:ext cx="1187624" cy="11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5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0DE93776-F6A8-492C-B4F6-176AA912A3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95500"/>
            <a:ext cx="8642350" cy="549275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СПАСИБО </a:t>
            </a:r>
            <a:br>
              <a:rPr lang="ru-RU" altLang="ru-RU" sz="3200" dirty="0"/>
            </a:br>
            <a:r>
              <a:rPr lang="ru-RU" altLang="ru-RU" sz="3200" dirty="0"/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10B2D01-5968-411A-9E50-77425622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748" y="190460"/>
            <a:ext cx="570666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lIns="53984" tIns="0" rIns="53984" bIns="0" anchor="ctr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5531"/>
                </a:solidFill>
                <a:latin typeface="+mj-lt"/>
                <a:ea typeface="+mj-ea"/>
                <a:cs typeface="+mj-cs"/>
              </a:rPr>
              <a:t>«Губернаторские» показатели* отрасли «Образование»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3706258-766D-43F4-AE06-75DB41A14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53780"/>
              </p:ext>
            </p:extLst>
          </p:nvPr>
        </p:nvGraphicFramePr>
        <p:xfrm>
          <a:off x="179512" y="1042624"/>
          <a:ext cx="8568951" cy="302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3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7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9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Индикаторы для расчёта показателей </a:t>
                      </a:r>
                      <a:b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по отрасли «Образование»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Программные продукты «1С», обеспечивающие исполнение </a:t>
                      </a:r>
                      <a:b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показателей по отрасли «Образование»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% исполнения показателя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6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 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1С:Образование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и «Библиотека цифровых учебных материалов для образовательной организации».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Система «1С:Образование» включена в проект «Навигатор образования» Министерства просвещения РФ и Агентства стратегических инициатив (</a:t>
                      </a: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3"/>
                        </a:rPr>
                        <a:t>https://edu.asi.ru/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), в также в «Единый реестр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Минкомсвязи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 российских программ для электронных вычислительных машин и баз данных» (</a:t>
                      </a: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4"/>
                        </a:rPr>
                        <a:t>https://reestr.digital.gov.ru/reestr/306311/?sphrase_id=245914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kern="120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«Библиотека цифровых учебных материалов для образовательной организации»</a:t>
                      </a:r>
                      <a:r>
                        <a:rPr lang="ru-RU" sz="800" b="0" kern="1200" baseline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выпускается издательством «1С-Паблишинг», входящим в перечень организаций, выпускающих учебные пособия, допущенные к использованию при реализации образовательных программ общего образования, имеющих государственную аккредитацию согласно Приказу 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 РФ № 699 от 09.06.2016, строка 8 Приложения (</a:t>
                      </a: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5"/>
                        </a:rPr>
                        <a:t>http://publication.pravo.gov.ru/Document/View/0001201607050036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). 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100%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7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 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 Доля заданий в электронной форме для учащихся, проверяемых с использованием технологий автоматизированной проверки</a:t>
                      </a:r>
                    </a:p>
                  </a:txBody>
                  <a:tcPr marL="35986" marR="35986" marT="36098" marB="36098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3029" name="Прямоугольник 4">
            <a:extLst>
              <a:ext uri="{FF2B5EF4-FFF2-40B4-BE49-F238E27FC236}">
                <a16:creationId xmlns:a16="http://schemas.microsoft.com/office/drawing/2014/main" xmlns="" id="{EE303E6E-4E0D-4E46-82AC-756344F4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4" y="4102422"/>
            <a:ext cx="8997553" cy="8463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700" b="1" dirty="0">
                <a:solidFill>
                  <a:srgbClr val="222222"/>
                </a:solidFill>
                <a:cs typeface="Times New Roman" panose="02020603050405020304" pitchFamily="18" charset="0"/>
              </a:rPr>
              <a:t>* Указ Президента РФ от 04.02.2021 № 68 </a:t>
            </a: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>«Об оценке эффективности деятельности высших должностных лиц (руководителей высших исполнительных органов государственной власти) субъектов РФ и деятельности органов исполнительной власти субъектов РФ» </a:t>
            </a:r>
            <a:r>
              <a:rPr lang="ru-RU" altLang="ru-RU" sz="700" u="sng" dirty="0">
                <a:solidFill>
                  <a:srgbClr val="0000FF"/>
                </a:solidFill>
                <a:cs typeface="Times New Roman" panose="02020603050405020304" pitchFamily="18" charset="0"/>
                <a:hlinkClick r:id="rId6"/>
              </a:rPr>
              <a:t>http://publication.pravo.gov.ru/Document/View/0001202102040027</a:t>
            </a: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700" b="1" dirty="0">
                <a:solidFill>
                  <a:srgbClr val="222222"/>
                </a:solidFill>
                <a:cs typeface="Times New Roman" panose="02020603050405020304" pitchFamily="18" charset="0"/>
              </a:rPr>
              <a:t>* Постановление Правительства РФ от 03.04.2021 № 542 </a:t>
            </a: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>«Об утверждении методик расчета показателей для оценки эффективности деятельности высших должностных лиц (руководителей высших исполнительных органов государственной власти) субъектов РФ и деятельности органов исполнительной власти субъектов РФ, а также о признании утратившими силу отдельных положений постановления Правительства РФ от 17 июля 2019 г. № 915»</a:t>
            </a:r>
            <a:b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700" u="sng" dirty="0">
                <a:solidFill>
                  <a:srgbClr val="0000FF"/>
                </a:solidFill>
                <a:cs typeface="Times New Roman" panose="02020603050405020304" pitchFamily="18" charset="0"/>
                <a:hlinkClick r:id="rId7"/>
              </a:rPr>
              <a:t>http://publication.pravo.gov.ru/Document/View/0001202104130046</a:t>
            </a:r>
            <a:r>
              <a:rPr lang="ru-RU" altLang="ru-RU" sz="7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endParaRPr lang="ru-RU" altLang="ru-RU" sz="700" dirty="0">
              <a:solidFill>
                <a:srgbClr val="0066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99" y="1420416"/>
            <a:ext cx="4968552" cy="287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852464"/>
            <a:ext cx="2414132" cy="1980608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2169D57-C45F-47FE-96E2-A546D8E9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0AA1676-6D30-47F0-853D-AA796083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0158D790-B9EA-4E4A-9233-A68D616A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pic>
        <p:nvPicPr>
          <p:cNvPr id="10" name="Picture 2" descr="http://qrcoder.ru/code/?https%3A%2F%2Fobrazovanie.1c.ru%2Feducation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6383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772344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https://obrazovanie.1c.ru/education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BC9DBB-A2C2-48C7-BAD7-497863D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766" y="1735138"/>
            <a:ext cx="2232943" cy="223294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88795"/>
            <a:ext cx="5901633" cy="703660"/>
          </a:xfrm>
        </p:spPr>
        <p:txBody>
          <a:bodyPr>
            <a:noAutofit/>
          </a:bodyPr>
          <a:lstStyle/>
          <a:p>
            <a:r>
              <a:rPr lang="ru-RU" dirty="0"/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26" y="1600845"/>
            <a:ext cx="6048672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преподаватели, студенты, родители</a:t>
            </a:r>
          </a:p>
          <a:p>
            <a:r>
              <a:rPr lang="ru-RU" dirty="0"/>
              <a:t>Группы пользователей: курсы, группы и подгруппы</a:t>
            </a:r>
          </a:p>
          <a:p>
            <a:r>
              <a:rPr lang="ru-RU" dirty="0"/>
              <a:t>Учебные периоды: семестры,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1237C45F-0383-444E-803C-5777AD36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41AF9B7A-6A00-43FE-A975-7430183A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75CCEB08-A82F-405D-9B10-91C82787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78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43889" y="4949031"/>
            <a:ext cx="766762" cy="153888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221" y="50976"/>
            <a:ext cx="6126099" cy="810816"/>
          </a:xfrm>
        </p:spPr>
        <p:txBody>
          <a:bodyPr>
            <a:normAutofit/>
          </a:bodyPr>
          <a:lstStyle/>
          <a:p>
            <a:r>
              <a:rPr lang="ru-RU" altLang="ru-RU" dirty="0"/>
              <a:t>Инструменты для создания </a:t>
            </a:r>
            <a:br>
              <a:rPr lang="ru-RU" altLang="ru-RU" dirty="0"/>
            </a:br>
            <a:r>
              <a:rPr lang="ru-RU" altLang="ru-RU" dirty="0"/>
              <a:t>авторских 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926" y="918104"/>
            <a:ext cx="6779124" cy="356677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35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1650" dirty="0"/>
              <a:t>Иллюстрированные тексты (</a:t>
            </a:r>
            <a:r>
              <a:rPr lang="en-US" altLang="ru-RU" sz="1650" dirty="0"/>
              <a:t>html-</a:t>
            </a:r>
            <a:r>
              <a:rPr lang="ru-RU" altLang="ru-RU" sz="1650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1650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1650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1650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</a:pPr>
            <a:r>
              <a:rPr lang="ru-RU" altLang="ru-RU" sz="1500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1500" dirty="0"/>
              <a:t>Обучающие задания</a:t>
            </a:r>
          </a:p>
          <a:p>
            <a:pPr lvl="1"/>
            <a:r>
              <a:rPr lang="ru-RU" altLang="ru-RU" sz="1500" dirty="0"/>
              <a:t>Тренажеры, в том числе пошаговые</a:t>
            </a:r>
          </a:p>
          <a:p>
            <a:pPr lvl="1"/>
            <a:r>
              <a:rPr lang="ru-RU" altLang="ru-RU" sz="1500" dirty="0"/>
              <a:t>Лабораторные и практические работы</a:t>
            </a:r>
          </a:p>
          <a:p>
            <a:pPr lvl="1"/>
            <a:r>
              <a:rPr lang="ru-RU" altLang="ru-RU" sz="1500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165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50" dirty="0">
                <a:solidFill>
                  <a:schemeClr val="tx2"/>
                </a:solidFill>
              </a:rPr>
              <a:t>	</a:t>
            </a:r>
            <a:endParaRPr lang="ru-RU" altLang="ru-RU" sz="165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50" dirty="0"/>
              <a:t>	</a:t>
            </a:r>
            <a:endParaRPr lang="ru-RU" altLang="ru-RU" sz="1650" dirty="0">
              <a:solidFill>
                <a:srgbClr val="FF0000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425B141-E199-4A2A-9EC0-16EBD1A3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7243F5AA-43A0-4094-B525-C9B17F2D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F6DCCF7F-B2FD-4AB3-8AF6-A259CC91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A9A6FE-96B0-4100-B0C2-7BF85C55C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78" y="1865523"/>
            <a:ext cx="2817096" cy="18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31743"/>
            <a:ext cx="4991019" cy="423884"/>
          </a:xfrm>
        </p:spPr>
        <p:txBody>
          <a:bodyPr>
            <a:noAutofit/>
          </a:bodyPr>
          <a:lstStyle/>
          <a:p>
            <a:r>
              <a:rPr lang="ru-RU" dirty="0"/>
              <a:t>Возможности для организации учебного процесса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8BC7D93-D5ED-4976-86E3-BDCCA305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8F9F3DAA-6E16-4B86-90CE-2633A67D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55436982-E297-406C-B323-DDB3EDBD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7E2772-115C-46F9-AC25-E1098E3B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58" y="1812029"/>
            <a:ext cx="2642157" cy="1730486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42070380-141E-430A-93A9-2065A88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16" y="1348408"/>
            <a:ext cx="6215850" cy="24681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dirty="0"/>
              <a:t>Доступ </a:t>
            </a:r>
            <a:r>
              <a:rPr lang="ru-RU" altLang="ru-RU" sz="1400" dirty="0" smtClean="0"/>
              <a:t>преподавателей и студентов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к </a:t>
            </a:r>
            <a:r>
              <a:rPr lang="ru-RU" altLang="ru-RU" sz="1400" dirty="0" smtClean="0"/>
              <a:t>системе по сети </a:t>
            </a:r>
            <a:r>
              <a:rPr lang="ru-RU" altLang="ru-RU" sz="1400" dirty="0" smtClean="0"/>
              <a:t>интернет с любого устройства посредством браузера</a:t>
            </a:r>
            <a:endParaRPr lang="ru-RU" altLang="ru-RU" sz="1400" dirty="0"/>
          </a:p>
          <a:p>
            <a:pPr>
              <a:lnSpc>
                <a:spcPct val="80000"/>
              </a:lnSpc>
            </a:pPr>
            <a:r>
              <a:rPr lang="ru-RU" altLang="ru-RU" sz="1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1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1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/>
              <a:t>Возможности для совместной работы и общения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7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6886"/>
            <a:ext cx="5616624" cy="703660"/>
          </a:xfrm>
        </p:spPr>
        <p:txBody>
          <a:bodyPr>
            <a:noAutofit/>
          </a:bodyPr>
          <a:lstStyle/>
          <a:p>
            <a:r>
              <a:rPr lang="ru-RU" dirty="0"/>
              <a:t>Интеграция с сервисами для проведения онлайн-занятий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26" y="1318000"/>
            <a:ext cx="4719437" cy="2574925"/>
          </a:xfrm>
        </p:spPr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Skype</a:t>
            </a:r>
            <a:endParaRPr lang="ru-RU" dirty="0"/>
          </a:p>
          <a:p>
            <a:r>
              <a:rPr lang="en-US" dirty="0"/>
              <a:t>Microsoft Teams</a:t>
            </a:r>
          </a:p>
          <a:p>
            <a:r>
              <a:rPr lang="ru-RU" b="1" dirty="0" err="1">
                <a:solidFill>
                  <a:srgbClr val="005531"/>
                </a:solidFill>
              </a:rPr>
              <a:t>Сферум</a:t>
            </a:r>
            <a:endParaRPr lang="ru-RU" b="1" dirty="0">
              <a:solidFill>
                <a:srgbClr val="005531"/>
              </a:solidFill>
            </a:endParaRPr>
          </a:p>
          <a:p>
            <a:r>
              <a:rPr lang="ru-RU" dirty="0"/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169012" y="-403798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30982" y="-3528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45282" y="-2385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zoom-video-conferencing-logo-7bde38062e4a0eaf7432215c95ccc38a – Клуб ИТ  Директоров Дальнего Вост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7" y="2216358"/>
            <a:ext cx="1486156" cy="5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16681" y="-107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230981" y="67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45281" y="1210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25" y="2859981"/>
            <a:ext cx="628223" cy="7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ак пользоваться программой MS Teams — подробное руководс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04" y="2763454"/>
            <a:ext cx="928968" cy="9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ферум на ICT.Mos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72" y="3577314"/>
            <a:ext cx="797531" cy="8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AB50C301-1CB0-4D33-87E0-FF329AE3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E17F1534-C1A9-42EC-974E-1CB1756E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DAC7EF11-F394-488A-AF94-46680358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77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6886"/>
            <a:ext cx="5329386" cy="703660"/>
          </a:xfrm>
        </p:spPr>
        <p:txBody>
          <a:bodyPr>
            <a:noAutofit/>
          </a:bodyPr>
          <a:lstStyle/>
          <a:p>
            <a:r>
              <a:rPr lang="ru-RU" dirty="0"/>
              <a:t>Интеграция с 1С:Колледж (начиная с версии 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2145" y="3622188"/>
            <a:ext cx="4199424" cy="81552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Подробнее см. в </a:t>
            </a:r>
            <a:r>
              <a:rPr lang="ru-RU" sz="1600" dirty="0" err="1"/>
              <a:t>инфописьме</a:t>
            </a:r>
            <a:r>
              <a:rPr lang="ru-RU" sz="1600" dirty="0"/>
              <a:t> № 28446 от 01.07.2021 </a:t>
            </a:r>
            <a:r>
              <a:rPr lang="en-US" sz="1600" dirty="0">
                <a:hlinkClick r:id="rId2"/>
              </a:rPr>
              <a:t>https://1c.ru/news/info.jsp?id=28446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169012" y="-403798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30982" y="-3528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45282" y="-2385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16681" y="-107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230981" y="67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45281" y="1210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AB50C301-1CB0-4D33-87E0-FF329AE3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E17F1534-C1A9-42EC-974E-1CB1756E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DAC7EF11-F394-488A-AF94-46680358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57A41FEC-2170-4523-B8E1-3D703EA2A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505674"/>
              </p:ext>
            </p:extLst>
          </p:nvPr>
        </p:nvGraphicFramePr>
        <p:xfrm>
          <a:off x="920623" y="916976"/>
          <a:ext cx="5640387" cy="347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B8BF16E-6B12-4EA7-912B-C506F1DA7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9117" y="2023683"/>
            <a:ext cx="1545612" cy="10977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1932134"/>
            <a:ext cx="1956682" cy="12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6886"/>
            <a:ext cx="5616624" cy="703660"/>
          </a:xfrm>
        </p:spPr>
        <p:txBody>
          <a:bodyPr>
            <a:noAutofit/>
          </a:bodyPr>
          <a:lstStyle/>
          <a:p>
            <a:r>
              <a:rPr lang="ru-RU" dirty="0"/>
              <a:t>Присоединяйтесь к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26" y="1413628"/>
            <a:ext cx="6384524" cy="2574925"/>
          </a:xfrm>
        </p:spPr>
        <p:txBody>
          <a:bodyPr/>
          <a:lstStyle/>
          <a:p>
            <a:r>
              <a:rPr lang="ru-RU" sz="1200" dirty="0"/>
              <a:t>ГБПОУ Архангельской области «Верхнетоемский лесной техникум»</a:t>
            </a:r>
          </a:p>
          <a:p>
            <a:r>
              <a:rPr lang="ru-RU" sz="1200" dirty="0"/>
              <a:t>ОГБПОУ «Ивановский энергетический колледж»</a:t>
            </a:r>
          </a:p>
          <a:p>
            <a:r>
              <a:rPr lang="ru-RU" sz="1200" dirty="0"/>
              <a:t>ГАПОУ СО «Ирбитский мотоциклетный техникум»</a:t>
            </a:r>
          </a:p>
          <a:p>
            <a:r>
              <a:rPr lang="ru-RU" sz="1200" dirty="0"/>
              <a:t>ГБПОУ «Котовский промышленно-экономический техникум»</a:t>
            </a:r>
          </a:p>
          <a:p>
            <a:r>
              <a:rPr lang="ru-RU" sz="1200" dirty="0"/>
              <a:t>ГБОУ ПОО «Магнитогорский технологический колледж им. В.П. Омельченко»</a:t>
            </a:r>
          </a:p>
          <a:p>
            <a:r>
              <a:rPr lang="ru-RU" sz="1200" dirty="0"/>
              <a:t>КГБПОУ «Минусинский сельскохозяйственный колледж»</a:t>
            </a:r>
          </a:p>
          <a:p>
            <a:r>
              <a:rPr lang="ru-RU" sz="1200" dirty="0"/>
              <a:t>ГБПОУ г. Москвы «Колледж железнодорожного и городского транспорта»</a:t>
            </a:r>
          </a:p>
          <a:p>
            <a:r>
              <a:rPr lang="ru-RU" sz="1200" dirty="0"/>
              <a:t>«Колледж телекоммуникаций МТУСИ», г. Москва</a:t>
            </a:r>
          </a:p>
          <a:p>
            <a:r>
              <a:rPr lang="ru-RU" sz="1200" dirty="0"/>
              <a:t>СПБГБПОУ «Академия транспортных технологий», г. Мурино</a:t>
            </a:r>
          </a:p>
          <a:p>
            <a:r>
              <a:rPr lang="ru-RU" sz="1200" dirty="0"/>
              <a:t>ГПОУ ТО «Тульский сельскохозяйственный колледж им. И.С. Ефанова»</a:t>
            </a:r>
            <a:br>
              <a:rPr lang="ru-RU" sz="1200" dirty="0"/>
            </a:br>
            <a:endParaRPr lang="ru-RU" sz="1200" dirty="0"/>
          </a:p>
          <a:p>
            <a:r>
              <a:rPr lang="ru-RU" sz="1200" dirty="0"/>
              <a:t>И другие колледжи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169012" y="-403798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30982" y="-3528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45282" y="-238522"/>
            <a:ext cx="2636044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16681" y="-107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230981" y="67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45281" y="1210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AB50C301-1CB0-4D33-87E0-FF329AE3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en-US" altLang="ru-RU"/>
          </a:p>
          <a:p>
            <a:pPr eaLnBrk="1" hangingPunct="1">
              <a:buClr>
                <a:srgbClr val="0F5D9B"/>
              </a:buClr>
            </a:pPr>
            <a:endParaRPr lang="ru-RU" altLang="ru-RU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E17F1534-C1A9-42EC-974E-1CB1756E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DAC7EF11-F394-488A-AF94-46680358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8637"/>
                </a:solidFill>
              </a:rPr>
              <a:t>XX</a:t>
            </a:r>
            <a:r>
              <a:rPr lang="en-US" altLang="ru-RU" sz="800" b="1" dirty="0">
                <a:solidFill>
                  <a:srgbClr val="008637"/>
                </a:solidFill>
              </a:rPr>
              <a:t>I</a:t>
            </a:r>
            <a:r>
              <a:rPr lang="ru-RU" altLang="ru-RU" sz="800" b="1" dirty="0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008637"/>
                </a:solidFill>
              </a:rPr>
            </a:br>
            <a:r>
              <a:rPr lang="ru-RU" altLang="ru-RU" sz="900" b="1" dirty="0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0086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558683"/>
      </p:ext>
    </p:extLst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1094</Words>
  <Application>Microsoft Office PowerPoint</Application>
  <PresentationFormat>Произвольный</PresentationFormat>
  <Paragraphs>149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4_Оформление по умолчанию</vt:lpstr>
      <vt:lpstr>Облачная система «1С:Образования» для организации учебного процесса в колледже</vt:lpstr>
      <vt:lpstr>Презентация PowerPoint</vt:lpstr>
      <vt:lpstr>Система «1С:Образование»</vt:lpstr>
      <vt:lpstr>Ориентированная на образовательную организацию система администрирования </vt:lpstr>
      <vt:lpstr>Инструменты для создания  авторских учебных материалов</vt:lpstr>
      <vt:lpstr>Возможности для организации учебного процесса </vt:lpstr>
      <vt:lpstr>Интеграция с сервисами для проведения онлайн-занятий</vt:lpstr>
      <vt:lpstr>Интеграция с 1С:Колледж (начиная с версии 2.1)</vt:lpstr>
      <vt:lpstr>Присоединяйтесь к нам!</vt:lpstr>
      <vt:lpstr>Плюсы системы «1С:Образование»:  мнение пользователей</vt:lpstr>
      <vt:lpstr>Как подключиться к системе «1С:Образование» </vt:lpstr>
      <vt:lpstr>Обучение пользователей</vt:lpstr>
      <vt:lpstr>СПАСИБО  ЗА ВНИМАНИЕ!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Чернецкая Татьяна</cp:lastModifiedBy>
  <cp:revision>121</cp:revision>
  <dcterms:created xsi:type="dcterms:W3CDTF">2020-11-11T06:55:55Z</dcterms:created>
  <dcterms:modified xsi:type="dcterms:W3CDTF">2021-12-29T08:19:18Z</dcterms:modified>
</cp:coreProperties>
</file>